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arget="ppt/presentation.xml" Type="http://schemas.openxmlformats.org/officeDocument/2006/relationships/officeDocument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aveSubsetFonts="1" strictFirstAndLastChars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x="9144000" cy="5143500"/>
  <p:notesSz cx="6858000" cy="9144000"/>
  <p:embeddedFontLst>
    <p:embeddedFont>
      <p:font typeface="Caveat"/>
      <p:regular r:id="rId30"/>
      <p:bold r:id="rId31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B60EAF-EB0B-4AA5-85E3-04B46B7815BB}">
  <a:tblStyle styleId="{EEB60EAF-EB0B-4AA5-85E3-04B46B7815B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type="none" w="sm"/>
              <a:tailEnd len="sm" type="none" w="sm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type="none" w="sm"/>
              <a:tailEnd len="sm" type="none" w="sm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type="none" w="sm"/>
              <a:tailEnd len="sm" type="none" w="sm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type="none" w="sm"/>
              <a:tailEnd len="sm" type="none" w="sm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type="none" w="sm"/>
              <a:tailEnd len="sm" type="none" w="sm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type="none" w="sm"/>
              <a:tailEnd len="sm" type="none" w="sm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d="100" n="100"/>
          <a:sy d="100" n="100"/>
        </p:scale>
        <p:origin x="0" y="0"/>
      </p:cViewPr>
      <p:guideLst>
        <p:guide orient="horz" pos="1620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1" Target="fonts/Caveat-bold.fntdata" Type="http://schemas.openxmlformats.org/officeDocument/2006/relationships/font"/><Relationship Id="rId30" Target="fonts/Caveat-regular.fntdata" Type="http://schemas.openxmlformats.org/officeDocument/2006/relationships/font"/><Relationship Id="rId27" Target="slides/slide21.xml" Type="http://schemas.openxmlformats.org/officeDocument/2006/relationships/slide"/><Relationship Id="rId26" Target="slides/slide20.xml" Type="http://schemas.openxmlformats.org/officeDocument/2006/relationships/slide"/><Relationship Id="rId25" Target="slides/slide19.xml" Type="http://schemas.openxmlformats.org/officeDocument/2006/relationships/slide"/><Relationship Id="rId24" Target="slides/slide18.xml" Type="http://schemas.openxmlformats.org/officeDocument/2006/relationships/slide"/><Relationship Id="rId21" Target="slides/slide15.xml" Type="http://schemas.openxmlformats.org/officeDocument/2006/relationships/slide"/><Relationship Id="rId19" Target="slides/slide13.xml" Type="http://schemas.openxmlformats.org/officeDocument/2006/relationships/slide"/><Relationship Id="rId20" Target="slides/slide14.xml" Type="http://schemas.openxmlformats.org/officeDocument/2006/relationships/slide"/><Relationship Id="rId18" Target="slides/slide12.xml" Type="http://schemas.openxmlformats.org/officeDocument/2006/relationships/slide"/><Relationship Id="rId17" Target="slides/slide11.xml" Type="http://schemas.openxmlformats.org/officeDocument/2006/relationships/slide"/><Relationship Id="rId16" Target="slides/slide10.xml" Type="http://schemas.openxmlformats.org/officeDocument/2006/relationships/slide"/><Relationship Id="rId15" Target="slides/slide9.xml" Type="http://schemas.openxmlformats.org/officeDocument/2006/relationships/slide"/><Relationship Id="rId14" Target="slides/slide8.xml" Type="http://schemas.openxmlformats.org/officeDocument/2006/relationships/slide"/><Relationship Id="rId13" Target="slides/slide7.xml" Type="http://schemas.openxmlformats.org/officeDocument/2006/relationships/slide"/><Relationship Id="rId12" Target="slides/slide6.xml" Type="http://schemas.openxmlformats.org/officeDocument/2006/relationships/slide"/><Relationship Id="rId11" Target="slides/slide5.xml" Type="http://schemas.openxmlformats.org/officeDocument/2006/relationships/slide"/><Relationship Id="rId10" Target="slides/slide4.xml" Type="http://schemas.openxmlformats.org/officeDocument/2006/relationships/slide"/><Relationship Id="rId9" Target="slides/slide3.xml" Type="http://schemas.openxmlformats.org/officeDocument/2006/relationships/slide"/><Relationship Id="rId8" Target="slides/slide2.xml" Type="http://schemas.openxmlformats.org/officeDocument/2006/relationships/slide"/><Relationship Id="rId7" Target="slides/slide1.xml" Type="http://schemas.openxmlformats.org/officeDocument/2006/relationships/slide"/><Relationship Id="rId6" Target="notesMasters/notesMaster1.xml" Type="http://schemas.openxmlformats.org/officeDocument/2006/relationships/notesMaster"/><Relationship Id="rId5" Target="slideMasters/slideMaster1.xml" Type="http://schemas.openxmlformats.org/officeDocument/2006/relationships/slideMaster"/><Relationship Id="rId4" Target="tableStyles.xml" Type="http://schemas.openxmlformats.org/officeDocument/2006/relationships/tableStyles"/><Relationship Id="rId3" Target="presProps.xml" Type="http://schemas.openxmlformats.org/officeDocument/2006/relationships/presProps"/><Relationship Id="rId23" Target="slides/slide17.xml" Type="http://schemas.openxmlformats.org/officeDocument/2006/relationships/slide"/><Relationship Id="rId29" Target="slides/slide23.xml" Type="http://schemas.openxmlformats.org/officeDocument/2006/relationships/slide"/><Relationship Id="rId2" Target="viewProps.xml" Type="http://schemas.openxmlformats.org/officeDocument/2006/relationships/viewProps"/><Relationship Id="rId22" Target="slides/slide16.xml" Type="http://schemas.openxmlformats.org/officeDocument/2006/relationships/slide"/><Relationship Id="rId28" Target="slides/slide22.xml" Type="http://schemas.openxmlformats.org/officeDocument/2006/relationships/slide"/><Relationship Id="rId1" Target="theme/theme1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>
            <a:lvl1pPr algn="l" indent="-2984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29845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29845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29845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29845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29845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9845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9845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9845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i="0" strike="noStrike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folHlink="folHlink" hlink="hlink" tx1="dk1" tx2="lt2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24" name="Google Shape;12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30" name="Google Shape;1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46" name="Google Shape;14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68" name="Google Shape;16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73" name="Google Shape;17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90" name="Google Shape;19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203" name="Google Shape;20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210" name="Google Shape;21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219" name="Google Shape;21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225" name="Google Shape;22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234" name="Google Shape;23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239" name="Google Shape;2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75" name="Google Shape;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81" name="Google Shape;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91" name="Google Shape;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97" name="Google Shape;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03" name="Google Shape;1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fr-CA"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algn="ctr"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algn="ctr"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algn="ctr"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algn="ctr"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algn="ctr"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algn="ctr"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algn="ctr"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algn="ctr"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fr-CA"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fr-CA"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algn="l"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algn="l"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fr-CA"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algn="l"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algn="l"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algn="l"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algn="l"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algn="l"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algn="l"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algn="l"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algn="l"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fr-CA"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fr-CA"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fr-CA"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algn="l"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fr-CA"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fr-CA"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l"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algn="l"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algn="l"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algn="l"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algn="l"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algn="l"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algn="l"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algn="l"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algn="l"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fr-CA"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l"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fr-CA"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i="0" strike="noStrike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i="0" strike="noStrike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i="0" strike="noStrike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i="0" strike="noStrike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i="0" strike="noStrike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i="0" strike="noStrike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i="0" strike="noStrike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i="0" strike="noStrike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i="0" strike="noStrike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>
            <a:lvl1pPr algn="l"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cap="none" i="0" strike="noStrike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317500" lvl="1" marL="914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cap="none" i="0" strike="noStrike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17500" lvl="2" marL="13716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cap="none" i="0" strike="noStrike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17500" lvl="3" marL="18288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cap="none" i="0" strike="noStrike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17500" lvl="4" marL="22860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cap="none" i="0" strike="noStrike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17500" lvl="5" marL="2743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cap="none" i="0" strike="noStrike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17500" lvl="6" marL="3200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cap="none" i="0" strike="noStrike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17500" lvl="7" marL="36576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cap="none" i="0" strike="noStrike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17500" lvl="8" marL="41148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cap="none" i="0" strike="noStrike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/>
          </a:bodyPr>
          <a:lstStyle>
            <a:lvl1pPr algn="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i="0" strike="noStrike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fr-CA" lang="fr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2" Target="../notesSlides/notesSlide10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2" Target="../notesSlides/notesSlide1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2" Target="../notesSlides/notesSlide1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3" Target="../media/image15.png" Type="http://schemas.openxmlformats.org/officeDocument/2006/relationships/image"/><Relationship Id="rId2" Target="../notesSlides/notesSlide13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14.xml.rels><?xml version="1.0" encoding="UTF-8" standalone="yes"?><Relationships xmlns="http://schemas.openxmlformats.org/package/2006/relationships"><Relationship Id="rId5" Target="../media/image10.jpg" Type="http://schemas.openxmlformats.org/officeDocument/2006/relationships/image"/><Relationship Id="rId4" Target="../media/image7.png" Type="http://schemas.openxmlformats.org/officeDocument/2006/relationships/image"/><Relationship Id="rId3" Target="../media/image11.png" Type="http://schemas.openxmlformats.org/officeDocument/2006/relationships/image"/><Relationship Id="rId2" Target="../notesSlides/notesSlide14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15.xml.rels><?xml version="1.0" encoding="UTF-8" standalone="yes"?><Relationships xmlns="http://schemas.openxmlformats.org/package/2006/relationships"><Relationship Id="rId2" Target="../notesSlides/notesSlide15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16.xml.rels><?xml version="1.0" encoding="UTF-8" standalone="yes"?><Relationships xmlns="http://schemas.openxmlformats.org/package/2006/relationships"><Relationship Id="rId3" Target="../media/image12.jpg" Type="http://schemas.openxmlformats.org/officeDocument/2006/relationships/image"/><Relationship Id="rId2" Target="../notesSlides/notesSlide1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7.xml.rels><?xml version="1.0" encoding="UTF-8" standalone="yes"?><Relationships xmlns="http://schemas.openxmlformats.org/package/2006/relationships"><Relationship Id="rId2" Target="../notesSlides/notesSlide1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8.xml.rels><?xml version="1.0" encoding="UTF-8" standalone="yes"?><Relationships xmlns="http://schemas.openxmlformats.org/package/2006/relationships"><Relationship Id="rId2" Target="../notesSlides/notesSlide1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9.xml.rels><?xml version="1.0" encoding="UTF-8" standalone="yes"?><Relationships xmlns="http://schemas.openxmlformats.org/package/2006/relationships"><Relationship Id="rId4" Target="../media/image11.png" Type="http://schemas.openxmlformats.org/officeDocument/2006/relationships/image"/><Relationship Id="rId3" Target="../media/image7.png" Type="http://schemas.openxmlformats.org/officeDocument/2006/relationships/image"/><Relationship Id="rId2" Target="../notesSlides/notesSlide19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2" Target="../notesSlides/notesSlide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0.xml.rels><?xml version="1.0" encoding="UTF-8" standalone="yes"?><Relationships xmlns="http://schemas.openxmlformats.org/package/2006/relationships"><Relationship Id="rId2" Target="../notesSlides/notesSlide20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21.xml.rels><?xml version="1.0" encoding="UTF-8" standalone="yes"?><Relationships xmlns="http://schemas.openxmlformats.org/package/2006/relationships"><Relationship Id="rId2" Target="../notesSlides/notesSlide21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22.xml.rels><?xml version="1.0" encoding="UTF-8" standalone="yes"?><Relationships xmlns="http://schemas.openxmlformats.org/package/2006/relationships"><Relationship Id="rId2" Target="../notesSlides/notesSlide22.xml" Type="http://schemas.openxmlformats.org/officeDocument/2006/relationships/notesSlide"/><Relationship Id="rId1" Target="../slideLayouts/slideLayout4.xml" Type="http://schemas.openxmlformats.org/officeDocument/2006/relationships/slideLayout"/></Relationships>
</file>

<file path=ppt/slides/_rels/slide23.xml.rels><?xml version="1.0" encoding="UTF-8" standalone="yes"?><Relationships xmlns="http://schemas.openxmlformats.org/package/2006/relationships"><Relationship Id="rId2" Target="../notesSlides/notesSlide23.xml" Type="http://schemas.openxmlformats.org/officeDocument/2006/relationships/notesSlide"/><Relationship Id="rId1" Target="../slideLayouts/slideLayout4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3" Target="../media/image5.pn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3" Target="../media/image3.pn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2" Target="../notesSlides/notesSlide5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7" Target="../media/image4.png" Type="http://schemas.openxmlformats.org/officeDocument/2006/relationships/image"/><Relationship Id="rId6" Target="../media/image13.png" Type="http://schemas.openxmlformats.org/officeDocument/2006/relationships/image"/><Relationship Id="rId5" Target="../media/image14.png" Type="http://schemas.openxmlformats.org/officeDocument/2006/relationships/image"/><Relationship Id="rId4" Target="../media/image8.png" Type="http://schemas.openxmlformats.org/officeDocument/2006/relationships/image"/><Relationship Id="rId3" Target="../media/image2.pn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2" Target="../notesSlides/notesSlide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2" Target="../notesSlides/notesSlide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2" Target="../notesSlides/notesSlide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808175" y="1131325"/>
            <a:ext cx="3849300" cy="300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fr-CA" lang="fr-CA"/>
              <a:t>Mes notes de  lecture</a:t>
            </a:r>
            <a:endParaRPr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fr-CA" lang="fr-CA"/>
              <a:t>           </a:t>
            </a:r>
            <a:endParaRPr/>
          </a:p>
          <a:p>
            <a:pPr algn="ctr"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altLang="fr-CA" lang="fr-CA"/>
              <a:t>                                                                    </a:t>
            </a:r>
            <a:r>
              <a:rPr altLang="fr-CA" i="1" lang="fr-CA"/>
              <a:t>L’enfant de Noé</a:t>
            </a:r>
            <a:endParaRPr i="1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altLang="fr-CA" i="1" lang="fr-CA"/>
              <a:t>                 de </a:t>
            </a:r>
            <a:endParaRPr i="1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altLang="fr-CA" lang="fr-CA"/>
              <a:t>         </a:t>
            </a:r>
            <a:r>
              <a:rPr altLang="fr-CA" lang="fr-CA" sz="1600"/>
              <a:t>Éric-Emmanuel Schmitt</a:t>
            </a:r>
            <a:endParaRPr sz="600"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-1224" t="17046"/>
          <a:stretch/>
        </p:blipFill>
        <p:spPr>
          <a:xfrm>
            <a:off x="0" y="-40825"/>
            <a:ext cx="4808175" cy="51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311700" y="188025"/>
            <a:ext cx="8520600" cy="11778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spcFirstLastPara="1" tIns="91425" wrap="square">
            <a:normAutofit fontScale="90000"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935"/>
              <a:buNone/>
            </a:pPr>
            <a:r>
              <a:t/>
            </a:r>
            <a:endParaRPr sz="310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935"/>
              <a:buNone/>
            </a:pPr>
            <a:r>
              <a:t/>
            </a:r>
            <a:endParaRPr sz="310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935"/>
              <a:buNone/>
            </a:pPr>
            <a:r>
              <a:rPr altLang="fr-CA" lang="fr-CA" sz="3100"/>
              <a:t>Des infos pour visualier le cadre spatio-temporel (le lieu)? </a:t>
            </a:r>
            <a:endParaRPr sz="3100"/>
          </a:p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311700" y="1537175"/>
            <a:ext cx="8520600" cy="34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altLang="fr-CA" lang="fr-CA" sz="2420"/>
              <a:t>a). Dans quel </a:t>
            </a:r>
            <a:r>
              <a:rPr altLang="fr-CA" b="1" lang="fr-CA" sz="2420"/>
              <a:t>pays, quel ville</a:t>
            </a:r>
            <a:r>
              <a:rPr altLang="fr-CA" lang="fr-CA" sz="2420"/>
              <a:t> débute cette histoire alors que Joseph a à peine 7 ans (infos +photos)</a:t>
            </a:r>
            <a:endParaRPr sz="2420"/>
          </a:p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sz="1800"/>
              <a:t>En belgique, à bruxelle</a:t>
            </a:r>
            <a:endParaRPr sz="2420"/>
          </a:p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2420"/>
          </a:p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altLang="fr-CA" lang="fr-CA" sz="2420"/>
              <a:t>b) Dans quel </a:t>
            </a:r>
            <a:r>
              <a:rPr altLang="fr-CA" b="1" lang="fr-CA" sz="2420"/>
              <a:t>village</a:t>
            </a:r>
            <a:r>
              <a:rPr altLang="fr-CA" lang="fr-CA" sz="2420"/>
              <a:t> se retrouve Joseph alors qu’il est recueilli par le Père Pons (infos +photos)?</a:t>
            </a:r>
            <a:endParaRPr sz="2420"/>
          </a:p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2420"/>
          </a:p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2420"/>
          </a:p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2420"/>
          </a:p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2420"/>
          </a:p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2420"/>
          </a:p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242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ctrTitle"/>
          </p:nvPr>
        </p:nvSpPr>
        <p:spPr>
          <a:xfrm>
            <a:off x="311700" y="-190175"/>
            <a:ext cx="8520600" cy="12795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spcFirstLastPara="1" tIns="91425" wrap="square">
            <a:normAutofit fontScale="90000"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3537"/>
              <a:buNone/>
            </a:pPr>
            <a:r>
              <a:t/>
            </a:r>
            <a:endParaRPr sz="3533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3537"/>
              <a:buNone/>
            </a:pPr>
            <a:r>
              <a:t/>
            </a:r>
            <a:endParaRPr sz="3533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3537"/>
              <a:buNone/>
            </a:pPr>
            <a:r>
              <a:t/>
            </a:r>
            <a:endParaRPr sz="3533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3537"/>
              <a:buNone/>
            </a:pPr>
            <a:r>
              <a:t/>
            </a:r>
            <a:endParaRPr sz="3533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3537"/>
              <a:buNone/>
            </a:pPr>
            <a:r>
              <a:t/>
            </a:r>
            <a:endParaRPr sz="3533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3537"/>
              <a:buNone/>
            </a:pPr>
            <a:r>
              <a:t/>
            </a:r>
            <a:endParaRPr sz="3533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3537"/>
              <a:buNone/>
            </a:pPr>
            <a:r>
              <a:t/>
            </a:r>
            <a:endParaRPr sz="3533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3537"/>
              <a:buNone/>
            </a:pPr>
            <a:r>
              <a:t/>
            </a:r>
            <a:endParaRPr sz="3533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3537"/>
              <a:buNone/>
            </a:pPr>
            <a:r>
              <a:rPr altLang="fr-CA" lang="fr-CA" sz="3533"/>
              <a:t>Personnages secondaires</a:t>
            </a:r>
            <a:endParaRPr sz="3533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44120"/>
              <a:buNone/>
            </a:pPr>
            <a:r>
              <a:rPr altLang="fr-CA" lang="fr-CA" sz="1679"/>
              <a:t>(leur nom, leur description, leur lien avec Joseph leur évolution) </a:t>
            </a:r>
            <a:r>
              <a:rPr altLang="fr-CA" lang="fr-CA"/>
              <a:t> </a:t>
            </a:r>
            <a:endParaRPr/>
          </a:p>
        </p:txBody>
      </p:sp>
      <p:sp>
        <p:nvSpPr>
          <p:cNvPr id="133" name="Google Shape;133;p23"/>
          <p:cNvSpPr/>
          <p:nvPr/>
        </p:nvSpPr>
        <p:spPr>
          <a:xfrm>
            <a:off x="3703075" y="2635900"/>
            <a:ext cx="1119600" cy="746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0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Joseph 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3726050" y="4066225"/>
            <a:ext cx="1119600" cy="746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5234550" y="3986075"/>
            <a:ext cx="1119600" cy="746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6009550" y="3018050"/>
            <a:ext cx="1119600" cy="746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3"/>
          <p:cNvSpPr/>
          <p:nvPr/>
        </p:nvSpPr>
        <p:spPr>
          <a:xfrm>
            <a:off x="2140600" y="3986075"/>
            <a:ext cx="1119600" cy="746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"/>
          <p:cNvSpPr/>
          <p:nvPr/>
        </p:nvSpPr>
        <p:spPr>
          <a:xfrm>
            <a:off x="1301650" y="3142838"/>
            <a:ext cx="1119600" cy="746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3"/>
          <p:cNvSpPr/>
          <p:nvPr/>
        </p:nvSpPr>
        <p:spPr>
          <a:xfrm>
            <a:off x="1163325" y="2075675"/>
            <a:ext cx="1119600" cy="746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2002300" y="1209275"/>
            <a:ext cx="1119600" cy="746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3"/>
          <p:cNvSpPr/>
          <p:nvPr/>
        </p:nvSpPr>
        <p:spPr>
          <a:xfrm>
            <a:off x="6009550" y="2140200"/>
            <a:ext cx="1119600" cy="746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5123225" y="1205563"/>
            <a:ext cx="1119600" cy="746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3536300" y="1205575"/>
            <a:ext cx="1309500" cy="746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0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père Pons 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0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(protecteur)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ctrTitle"/>
          </p:nvPr>
        </p:nvSpPr>
        <p:spPr>
          <a:xfrm>
            <a:off x="311700" y="744575"/>
            <a:ext cx="8520600" cy="2748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spcFirstLastPara="1" tIns="91425" wrap="square">
            <a:normAutofit fontScale="90000"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altLang="fr-CA" lang="fr-CA"/>
              <a:t>Résumé de la partie 1 </a:t>
            </a:r>
            <a:endParaRPr/>
          </a:p>
        </p:txBody>
      </p:sp>
      <p:sp>
        <p:nvSpPr>
          <p:cNvPr id="149" name="Google Shape;149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graphicFrame>
        <p:nvGraphicFramePr>
          <p:cNvPr id="150" name="Google Shape;150;p24"/>
          <p:cNvGraphicFramePr/>
          <p:nvPr/>
        </p:nvGraphicFramePr>
        <p:xfrm>
          <a:off x="178800" y="101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{EEB60EAF-EB0B-4AA5-85E3-04B46B7815BB}</a:tableStyleId>
              </a:tblPr>
              <a:tblGrid>
                <a:gridCol w="4326750"/>
                <a:gridCol w="4326750"/>
              </a:tblGrid>
              <a:tr h="774075">
                <a:tc>
                  <a:txBody>
                    <a:bodyPr numCol="1"/>
                    <a:lstStyle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altLang="fr-CA" cap="none" lang="fr-CA" strike="noStrike" sz="1400" u="none"/>
                        <a:t>Actions importantes </a:t>
                      </a:r>
                      <a:endParaRPr cap="none" strike="noStrike" sz="1400" u="none"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altLang="fr-CA" cap="none" lang="fr-CA" strike="noStrike" sz="1400" u="none"/>
                        <a:t>Émotions vécues par Joseph et évolution</a:t>
                      </a:r>
                      <a:endParaRPr cap="none" strike="noStrike" sz="1400" u="none"/>
                    </a:p>
                  </a:txBody>
                  <a:tcPr marB="91425" marL="91425" marR="91425" marT="91425"/>
                </a:tc>
              </a:tr>
              <a:tr h="672025">
                <a:tc>
                  <a:txBody>
                    <a:bodyPr numCol="1"/>
                    <a:lstStyle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cap="none" strike="noStrike" sz="1400" u="none"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cap="none" strike="noStrike" sz="1400" u="none"/>
                    </a:p>
                  </a:txBody>
                  <a:tcPr marB="91425" marL="91425" marR="91425" marT="91425"/>
                </a:tc>
              </a:tr>
              <a:tr h="774075">
                <a:tc>
                  <a:txBody>
                    <a:bodyPr numCol="1"/>
                    <a:lstStyle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cap="none" strike="noStrike" sz="1400" u="none"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cap="none" strike="noStrike" sz="1400" u="none"/>
                    </a:p>
                  </a:txBody>
                  <a:tcPr marB="91425" marL="91425" marR="91425" marT="91425"/>
                </a:tc>
              </a:tr>
              <a:tr h="774075">
                <a:tc>
                  <a:txBody>
                    <a:bodyPr numCol="1"/>
                    <a:lstStyle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cap="none" strike="noStrike" sz="1400" u="none"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cap="none" strike="noStrike" sz="1400" u="none"/>
                    </a:p>
                  </a:txBody>
                  <a:tcPr marB="91425" marL="91425" marR="91425" marT="91425"/>
                </a:tc>
              </a:tr>
              <a:tr h="774075">
                <a:tc>
                  <a:txBody>
                    <a:bodyPr numCol="1"/>
                    <a:lstStyle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cap="none" strike="noStrike" sz="1400" u="none"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cap="none" strike="noStrike" sz="1400" u="none"/>
                    </a:p>
                  </a:txBody>
                  <a:tcPr marB="91425" marL="91425" marR="91425" marT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334725"/>
            <a:ext cx="8520600" cy="7959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just" indent="0" lvl="0" marL="0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altLang="fr-CA" lang="fr-CA" sz="1360">
                <a:solidFill>
                  <a:schemeClr val="dk1"/>
                </a:solidFill>
              </a:rPr>
              <a:t>La narration dans le roman, justification dans mes mots et </a:t>
            </a:r>
            <a:endParaRPr sz="1360">
              <a:solidFill>
                <a:schemeClr val="dk1"/>
              </a:solidFill>
            </a:endParaRPr>
          </a:p>
          <a:p>
            <a:pPr algn="just" indent="0" lvl="0" marL="0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altLang="fr-CA" lang="fr-CA" sz="1360">
                <a:solidFill>
                  <a:schemeClr val="dk1"/>
                </a:solidFill>
              </a:rPr>
              <a:t>extraits à l’appui.</a:t>
            </a:r>
            <a:endParaRPr sz="1360">
              <a:solidFill>
                <a:schemeClr val="dk1"/>
              </a:solidFill>
            </a:endParaRPr>
          </a:p>
          <a:p>
            <a:pPr algn="just" indent="0" lvl="0" marL="0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360">
              <a:solidFill>
                <a:schemeClr val="dk1"/>
              </a:solidFill>
            </a:endParaRPr>
          </a:p>
          <a:p>
            <a:pPr algn="just" indent="0" lvl="0" marL="0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3160">
              <a:solidFill>
                <a:schemeClr val="dk1"/>
              </a:solidFill>
            </a:endParaRPr>
          </a:p>
          <a:p>
            <a:pPr algn="just" indent="0" lvl="0" marL="0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altLang="fr-CA" lang="fr-CA" sz="3160">
                <a:solidFill>
                  <a:schemeClr val="dk1"/>
                </a:solidFill>
              </a:rPr>
              <a:t>-Statut:</a:t>
            </a:r>
            <a:endParaRPr sz="3160">
              <a:solidFill>
                <a:schemeClr val="dk1"/>
              </a:solidFill>
            </a:endParaRPr>
          </a:p>
          <a:p>
            <a:pPr algn="just" indent="0" lvl="0" marL="0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3160">
              <a:solidFill>
                <a:schemeClr val="dk1"/>
              </a:solidFill>
            </a:endParaRPr>
          </a:p>
          <a:p>
            <a:pPr algn="just" indent="0" lvl="0" marL="0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altLang="fr-CA" lang="fr-CA" sz="3160">
                <a:solidFill>
                  <a:schemeClr val="dk1"/>
                </a:solidFill>
              </a:rPr>
              <a:t>-Focalisation du narrateur: </a:t>
            </a:r>
            <a:endParaRPr sz="3160">
              <a:solidFill>
                <a:schemeClr val="dk1"/>
              </a:solidFill>
            </a:endParaRPr>
          </a:p>
          <a:p>
            <a:pPr algn="just" indent="0" lvl="0" marL="0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altLang="fr-CA" lang="fr-CA" sz="2575">
                <a:solidFill>
                  <a:schemeClr val="dk1"/>
                </a:solidFill>
              </a:rPr>
              <a:t>                                         </a:t>
            </a:r>
            <a:endParaRPr sz="2575">
              <a:solidFill>
                <a:schemeClr val="dk1"/>
              </a:solidFill>
            </a:endParaRPr>
          </a:p>
          <a:p>
            <a:pPr algn="just" indent="0" lvl="0" marL="0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2575">
              <a:solidFill>
                <a:schemeClr val="dk1"/>
              </a:solidFill>
            </a:endParaRPr>
          </a:p>
          <a:p>
            <a:pPr algn="l" indent="0" lvl="0" marL="0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2750"/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4674" y="334725"/>
            <a:ext cx="3424224" cy="143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 fontScale="90000"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altLang="fr-CA" lang="fr-CA"/>
              <a:t>LES PHRASES DANS CETTE PARTIE QUI ME TOUCHENT, ME QUESTIONNENT , ME FONT RÉAGIR (5)</a:t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61200" y="1226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000615">
            <a:off x="7232039" y="1417284"/>
            <a:ext cx="1293743" cy="1009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72719">
            <a:off x="7195242" y="2230000"/>
            <a:ext cx="928283" cy="1554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lhouette Coeur Photo stock libre - Public Domain Pictures" id="165" name="Google Shape;16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7757599" y="110950"/>
            <a:ext cx="746326" cy="8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400">
              <a:solidFill>
                <a:schemeClr val="dk1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altLang="fr-CA" lang="fr-CA" sz="3400">
                <a:solidFill>
                  <a:schemeClr val="dk1"/>
                </a:solidFill>
              </a:rPr>
              <a:t>                 Partie 2: p. 79 à 114 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ctrTitle"/>
          </p:nvPr>
        </p:nvSpPr>
        <p:spPr>
          <a:xfrm>
            <a:off x="0" y="132950"/>
            <a:ext cx="8140800" cy="20796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altLang="fr-CA" b="1" lang="fr-CA" sz="2144"/>
              <a:t>J’apprends à connaître le personnage principal de Joseph.</a:t>
            </a:r>
            <a:endParaRPr b="1" sz="2144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altLang="fr-CA" lang="fr-CA" sz="2033"/>
              <a:t>Qui est-il? Quelles sont ses caractéristiques physiques mais surtout psychologiques , ses traits de caractère , ses valeurs, ses peurs, ses intérêts, les liens qu’il entretient avec son entourage + no de page ?</a:t>
            </a:r>
            <a:endParaRPr sz="2033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33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33"/>
          </a:p>
        </p:txBody>
      </p:sp>
      <p:sp>
        <p:nvSpPr>
          <p:cNvPr id="176" name="Google Shape;176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/>
          <p:nvPr/>
        </p:nvSpPr>
        <p:spPr>
          <a:xfrm>
            <a:off x="311700" y="1754150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311700" y="2294138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311700" y="2933700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311700" y="3573250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311700" y="4212800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3192963" y="1754150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3192975" y="2294125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3192963" y="2933675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3192963" y="3573250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3192963" y="4212825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man With Magnifying Glass Free Stock Photo - Public Domain Pictures" id="187" name="Google Shape;18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900" y="1754150"/>
            <a:ext cx="2199067" cy="32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ctrTitle"/>
          </p:nvPr>
        </p:nvSpPr>
        <p:spPr>
          <a:xfrm>
            <a:off x="311700" y="2642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altLang="fr-CA" lang="fr-CA" sz="3180"/>
              <a:t>             Personnages secondaires</a:t>
            </a:r>
            <a:endParaRPr sz="318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altLang="fr-CA" lang="fr-CA" sz="1679"/>
              <a:t>                           (leur nom, leur description, leur lien avec Joseph leur évolution) </a:t>
            </a:r>
            <a:endParaRPr sz="1679"/>
          </a:p>
        </p:txBody>
      </p:sp>
      <p:sp>
        <p:nvSpPr>
          <p:cNvPr id="193" name="Google Shape;193;p29"/>
          <p:cNvSpPr/>
          <p:nvPr/>
        </p:nvSpPr>
        <p:spPr>
          <a:xfrm>
            <a:off x="3703075" y="2635900"/>
            <a:ext cx="1119600" cy="746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0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Joseph 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3181950" y="3689400"/>
            <a:ext cx="3087600" cy="7926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6563625" y="3689400"/>
            <a:ext cx="2520600" cy="1118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9"/>
          <p:cNvSpPr/>
          <p:nvPr/>
        </p:nvSpPr>
        <p:spPr>
          <a:xfrm>
            <a:off x="229075" y="2205213"/>
            <a:ext cx="2773200" cy="1780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9"/>
          <p:cNvSpPr/>
          <p:nvPr/>
        </p:nvSpPr>
        <p:spPr>
          <a:xfrm>
            <a:off x="311700" y="1112525"/>
            <a:ext cx="2357100" cy="8433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5234550" y="2156100"/>
            <a:ext cx="2987400" cy="1282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5274150" y="985229"/>
            <a:ext cx="2908200" cy="995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9"/>
          <p:cNvSpPr/>
          <p:nvPr/>
        </p:nvSpPr>
        <p:spPr>
          <a:xfrm>
            <a:off x="3245575" y="1205575"/>
            <a:ext cx="1600200" cy="12396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ctrTitle"/>
          </p:nvPr>
        </p:nvSpPr>
        <p:spPr>
          <a:xfrm>
            <a:off x="311700" y="744575"/>
            <a:ext cx="8520600" cy="2748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spcFirstLastPara="1" tIns="91425" wrap="square">
            <a:normAutofit fontScale="90000"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altLang="fr-CA" lang="fr-CA"/>
              <a:t>Résumé de la partie 2 </a:t>
            </a:r>
            <a:endParaRPr/>
          </a:p>
        </p:txBody>
      </p:sp>
      <p:sp>
        <p:nvSpPr>
          <p:cNvPr id="206" name="Google Shape;206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graphicFrame>
        <p:nvGraphicFramePr>
          <p:cNvPr id="207" name="Google Shape;207;p30"/>
          <p:cNvGraphicFramePr/>
          <p:nvPr/>
        </p:nvGraphicFramePr>
        <p:xfrm>
          <a:off x="178800" y="101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{EEB60EAF-EB0B-4AA5-85E3-04B46B7815BB}</a:tableStyleId>
              </a:tblPr>
              <a:tblGrid>
                <a:gridCol w="4326750"/>
                <a:gridCol w="4326750"/>
              </a:tblGrid>
              <a:tr h="774075">
                <a:tc>
                  <a:txBody>
                    <a:bodyPr numCol="1"/>
                    <a:lstStyle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altLang="fr-CA" cap="none" lang="fr-CA" strike="noStrike" sz="1400" u="none"/>
                        <a:t>Actions importantes </a:t>
                      </a:r>
                      <a:endParaRPr cap="none" strike="noStrike" sz="1400" u="none"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altLang="fr-CA" cap="none" lang="fr-CA" strike="noStrike" sz="1400" u="none"/>
                        <a:t>Émotions vécues par :Joseph et évolution</a:t>
                      </a:r>
                      <a:endParaRPr cap="none" strike="noStrike" sz="1400" u="none"/>
                    </a:p>
                  </a:txBody>
                  <a:tcPr marB="91425" marL="91425" marR="91425" marT="91425"/>
                </a:tc>
              </a:tr>
              <a:tr h="672025">
                <a:tc>
                  <a:txBody>
                    <a:bodyPr numCol="1"/>
                    <a:lstStyle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cap="none" strike="noStrike" sz="1400" u="none"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cap="none" strike="noStrike" sz="1400" u="none"/>
                    </a:p>
                  </a:txBody>
                  <a:tcPr marB="91425" marL="91425" marR="91425" marT="91425"/>
                </a:tc>
              </a:tr>
              <a:tr h="774075">
                <a:tc>
                  <a:txBody>
                    <a:bodyPr numCol="1"/>
                    <a:lstStyle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cap="none" strike="noStrike" sz="1400" u="none"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cap="none" strike="noStrike" sz="1400" u="none"/>
                    </a:p>
                  </a:txBody>
                  <a:tcPr marB="91425" marL="91425" marR="91425" marT="91425"/>
                </a:tc>
              </a:tr>
              <a:tr h="774075">
                <a:tc>
                  <a:txBody>
                    <a:bodyPr numCol="1"/>
                    <a:lstStyle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cap="none" strike="noStrike" sz="1400" u="none"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cap="none" strike="noStrike" sz="1400" u="none"/>
                    </a:p>
                  </a:txBody>
                  <a:tcPr marB="91425" marL="91425" marR="91425" marT="91425"/>
                </a:tc>
              </a:tr>
              <a:tr h="774075">
                <a:tc>
                  <a:txBody>
                    <a:bodyPr numCol="1"/>
                    <a:lstStyle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cap="none" strike="noStrike" sz="1400" u="none"/>
                    </a:p>
                  </a:txBody>
                  <a:tcPr marB="91425" marL="91425" marR="91425" marT="91425"/>
                </a:tc>
                <a:tc>
                  <a:txBody>
                    <a:bodyPr numCol="1"/>
                    <a:lstStyle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cap="none" strike="noStrike" sz="1400" u="none"/>
                    </a:p>
                  </a:txBody>
                  <a:tcPr marB="91425" marL="91425" marR="91425" marT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 fontScale="90000"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altLang="fr-CA" lang="fr-CA">
                <a:latin typeface="Caveat"/>
                <a:ea typeface="Caveat"/>
                <a:cs typeface="Caveat"/>
                <a:sym typeface="Caveat"/>
              </a:rPr>
              <a:t>LES PHRASES DANS CETTE PARTIE QUI ME TOUCHENT, ME QUESTIONNENT , ME FONT RÉAGIR (5)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altLang="fr-CA" lang="fr-CA">
                <a:latin typeface="Caveat"/>
                <a:ea typeface="Caveat"/>
                <a:cs typeface="Caveat"/>
                <a:sym typeface="Caveat"/>
              </a:rPr>
              <a:t>(vie, mort, religion, amour, humanité)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1175" y="1017725"/>
            <a:ext cx="1082450" cy="18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9500" y="1068775"/>
            <a:ext cx="1616250" cy="12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3425" y="1327350"/>
            <a:ext cx="1098575" cy="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821100"/>
            <a:ext cx="8520600" cy="3860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altLang="fr-CA" lang="fr-CA"/>
              <a:t>         </a:t>
            </a:r>
            <a:r>
              <a:rPr altLang="fr-CA" lang="fr-CA" sz="6900"/>
              <a:t>Avant ma lecture </a:t>
            </a:r>
            <a:endParaRPr sz="6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768900" y="321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 fontScale="90000"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altLang="fr-CA" lang="fr-CA"/>
              <a:t>Thèmes (insère une photo représentative de chaque thème) et inscris la définition de chacun d’eux </a:t>
            </a:r>
            <a:endParaRPr/>
          </a:p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237000" y="1303800"/>
            <a:ext cx="8670000" cy="3543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 fontScale="47500" lnSpcReduction="10000"/>
          </a:bodyPr>
          <a:lstStyle/>
          <a:p>
            <a:pPr algn="just" indent="-228600" lvl="0" marL="228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altLang="fr-CA" lang="fr-CA" sz="3200">
                <a:solidFill>
                  <a:schemeClr val="dk1"/>
                </a:solidFill>
              </a:rPr>
              <a:t> </a:t>
            </a:r>
            <a:r>
              <a:rPr altLang="fr-CA" b="1" lang="fr-CA" sz="3700">
                <a:solidFill>
                  <a:schemeClr val="dk1"/>
                </a:solidFill>
              </a:rPr>
              <a:t>Religion:</a:t>
            </a:r>
            <a:endParaRPr b="1" sz="3700">
              <a:solidFill>
                <a:schemeClr val="dk1"/>
              </a:solidFill>
            </a:endParaRPr>
          </a:p>
          <a:p>
            <a:pPr algn="just" indent="-228600" lvl="0" marL="228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9729"/>
              <a:buFont typeface="Arial"/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algn="just" indent="-228600" lvl="0" marL="228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9729"/>
              <a:buFont typeface="Arial"/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algn="just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5483"/>
              <a:buFont typeface="Arial"/>
              <a:buNone/>
            </a:pPr>
            <a:r>
              <a:rPr altLang="fr-CA" b="1" lang="fr-CA" sz="3100">
                <a:solidFill>
                  <a:schemeClr val="dk1"/>
                </a:solidFill>
              </a:rPr>
              <a:t>Humanisme:</a:t>
            </a:r>
            <a:endParaRPr b="1" sz="3100">
              <a:solidFill>
                <a:schemeClr val="dk1"/>
              </a:solidFill>
            </a:endParaRPr>
          </a:p>
          <a:p>
            <a:pPr algn="just" indent="-228600" lvl="0" marL="228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8205"/>
              <a:buFont typeface="Arial"/>
              <a:buNone/>
            </a:pPr>
            <a:r>
              <a:rPr altLang="fr-CA" b="1" lang="fr-CA" sz="3900">
                <a:solidFill>
                  <a:schemeClr val="dk1"/>
                </a:solidFill>
              </a:rPr>
              <a:t>               </a:t>
            </a:r>
            <a:endParaRPr b="1" sz="3900">
              <a:solidFill>
                <a:schemeClr val="dk1"/>
              </a:solidFill>
            </a:endParaRPr>
          </a:p>
          <a:p>
            <a:pPr algn="just" indent="-228600" lvl="0" marL="228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8205"/>
              <a:buFont typeface="Arial"/>
              <a:buNone/>
            </a:pPr>
            <a:r>
              <a:t/>
            </a:r>
            <a:endParaRPr b="1" sz="3900">
              <a:solidFill>
                <a:schemeClr val="dk1"/>
              </a:solidFill>
            </a:endParaRPr>
          </a:p>
          <a:p>
            <a:pPr algn="just" indent="-228600" lvl="0" marL="228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8205"/>
              <a:buFont typeface="Arial"/>
              <a:buNone/>
            </a:pPr>
            <a:r>
              <a:rPr altLang="fr-CA" b="1" lang="fr-CA" sz="3900">
                <a:solidFill>
                  <a:schemeClr val="dk1"/>
                </a:solidFill>
              </a:rPr>
              <a:t>Guerre:</a:t>
            </a:r>
            <a:endParaRPr b="1" sz="3900">
              <a:solidFill>
                <a:schemeClr val="dk1"/>
              </a:solidFill>
            </a:endParaRPr>
          </a:p>
          <a:p>
            <a:pPr algn="just" indent="-228600" lvl="0" marL="228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57142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algn="just" indent="0" lvl="0" marL="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157142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225100" y="38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 fontScale="90000"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altLang="fr-CA" lang="fr-CA"/>
              <a:t>Des thèmes présents dans l’oeuvre   </a:t>
            </a:r>
            <a:endParaRPr/>
          </a:p>
        </p:txBody>
      </p:sp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468350" y="12830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just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9" name="Google Shape;229;p33"/>
          <p:cNvSpPr/>
          <p:nvPr/>
        </p:nvSpPr>
        <p:spPr>
          <a:xfrm>
            <a:off x="311700" y="1017725"/>
            <a:ext cx="3890400" cy="383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1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Religions (10)</a:t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0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Judaïsme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altLang="fr-CA" b="0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enfant juif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altLang="fr-CA" b="0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synagogue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0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0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0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0" cap="none" i="0" lang="fr-CA" strike="noStrike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Christianisme </a:t>
            </a:r>
            <a:r>
              <a:rPr altLang="fr-CA" b="0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0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0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0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0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3"/>
          <p:cNvSpPr/>
          <p:nvPr/>
        </p:nvSpPr>
        <p:spPr>
          <a:xfrm>
            <a:off x="4631125" y="955325"/>
            <a:ext cx="3890400" cy="383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1080000" numCol="1" rIns="91425" spcFirstLastPara="1" tIns="91425" wrap="square">
            <a:no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1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altLang="fr-CA" b="0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0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1" cap="none" i="0" lang="fr-CA" strike="noStrike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Guerre</a:t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fr-CA" b="0" cap="none" i="0" lang="fr-CA" strike="noStrike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-Soldats nazis (Gestapo)</a:t>
            </a:r>
            <a:endParaRPr b="0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fr-CA" b="0" cap="none" i="0" lang="fr-CA" strike="noStrike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-Timbres de rationnement</a:t>
            </a:r>
            <a:endParaRPr b="0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fr-CA" b="0" cap="none" i="0" lang="fr-CA" strike="noStrike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fr-CA" b="0" cap="none" i="0" lang="fr-CA" strike="noStrike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fr-CA" b="0" cap="none" i="0" lang="fr-CA" strike="noStrike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fr-CA" b="0" cap="none" i="0" lang="fr-CA" strike="noStrike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fr-CA" b="0" cap="none" i="0" lang="fr-CA" strike="noStrike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1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1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1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3"/>
          <p:cNvSpPr/>
          <p:nvPr/>
        </p:nvSpPr>
        <p:spPr>
          <a:xfrm>
            <a:off x="2664925" y="1078675"/>
            <a:ext cx="3238200" cy="35301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1" cap="none" i="0" lang="fr-CA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endParaRPr b="1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1" cap="none" i="0" lang="fr-CA" strike="noStrike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1" cap="none" i="0" lang="fr-CA" strike="noStrike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Humanisme ( 10 actions)</a:t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1" cap="none" i="0" lang="fr-CA" strike="noStrike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1" cap="none" i="0" lang="fr-CA" strike="noStrike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1" cap="none" i="0" lang="fr-CA" strike="noStrike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1" cap="none" i="0" lang="fr-CA" strike="noStrike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1" cap="none" i="0" lang="fr-CA" strike="noStrike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altLang="fr-CA" b="1" cap="none" i="0" lang="fr-CA" strike="noStrike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cap="none" i="0" strike="noStrike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120075" y="-704975"/>
            <a:ext cx="8520600" cy="4857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fr-CA" lang="fr-CA" sz="5000"/>
              <a:t>Partie 3 </a:t>
            </a:r>
            <a:endParaRPr sz="530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altLang="fr-CA" lang="fr-CA" sz="1440"/>
              <a:t>-Personnage principal (ce que j’apprends sur lui):</a:t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altLang="fr-CA" lang="fr-CA" sz="1440"/>
              <a:t>-Résumé et évolution psychologique de Joseph:</a:t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fr-CA" lang="fr-CA" sz="1440"/>
              <a:t>-Personnages secondaires qui apparaissent ou non dans cette partie,</a:t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altLang="fr-CA" lang="fr-CA" sz="1440"/>
              <a:t>(leur nom, leur description, leur évolution):</a:t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altLang="fr-CA" lang="fr-CA" sz="1440"/>
              <a:t>-Des phrases qui me touchent ou me font réfléchir « »:</a:t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4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311700" y="356225"/>
            <a:ext cx="8520600" cy="6477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numCol="1" rIns="91425" spcFirstLastPara="1" tIns="91425" wrap="square">
            <a:normAutofit fontScale="90000"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altLang="fr-CA" lang="fr-CA"/>
              <a:t>Ce roman m’apprend que :</a:t>
            </a:r>
            <a:endParaRPr/>
          </a:p>
        </p:txBody>
      </p:sp>
      <p:sp>
        <p:nvSpPr>
          <p:cNvPr id="242" name="Google Shape;242;p35"/>
          <p:cNvSpPr/>
          <p:nvPr/>
        </p:nvSpPr>
        <p:spPr>
          <a:xfrm>
            <a:off x="3255900" y="1125825"/>
            <a:ext cx="2363580" cy="198450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/>
          <p:nvPr/>
        </p:nvSpPr>
        <p:spPr>
          <a:xfrm>
            <a:off x="5758350" y="963575"/>
            <a:ext cx="2463156" cy="214671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5"/>
          <p:cNvSpPr/>
          <p:nvPr/>
        </p:nvSpPr>
        <p:spPr>
          <a:xfrm>
            <a:off x="6516075" y="3388875"/>
            <a:ext cx="2885436" cy="168804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5"/>
          <p:cNvSpPr/>
          <p:nvPr/>
        </p:nvSpPr>
        <p:spPr>
          <a:xfrm>
            <a:off x="211450" y="1125825"/>
            <a:ext cx="2251368" cy="2589624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1406850" y="3094355"/>
            <a:ext cx="3165156" cy="22770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311700" y="926075"/>
            <a:ext cx="8520600" cy="35340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altLang="fr-CA" lang="fr-CA"/>
              <a:t>Mes attentes face à cette lecture (5):</a:t>
            </a:r>
            <a:endParaRPr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altLang="fr-CA" lang="fr-CA"/>
              <a:t>Un livre…</a:t>
            </a:r>
            <a:endParaRPr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altLang="fr-CA" lang="fr-CA" sz="2000"/>
              <a:t>- Qui parle de la deuxieme guerre mondial</a:t>
            </a:r>
            <a:endParaRPr sz="200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altLang="fr-CA" lang="fr-CA"/>
              <a:t>-</a:t>
            </a:r>
            <a:r>
              <a:rPr altLang="fr-CA" lang="fr-CA" sz="2000"/>
              <a:t>Qui parle des juifs</a:t>
            </a:r>
            <a:endParaRPr sz="200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altLang="fr-CA" lang="fr-CA"/>
              <a:t>-</a:t>
            </a:r>
            <a:r>
              <a:rPr altLang="fr-CA" lang="fr-CA" sz="2000"/>
              <a:t>Qui parle de religion</a:t>
            </a:r>
            <a:endParaRPr sz="200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altLang="fr-CA" lang="fr-CA"/>
              <a:t>-</a:t>
            </a:r>
            <a:r>
              <a:rPr altLang="fr-CA" lang="fr-CA" sz="2000"/>
              <a:t>Qui parle d’un prêtre</a:t>
            </a:r>
            <a:endParaRPr sz="200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altLang="fr-CA" lang="fr-CA"/>
              <a:t>-</a:t>
            </a:r>
            <a:r>
              <a:rPr altLang="fr-CA" lang="fr-CA" sz="2000"/>
              <a:t>Qui parle d’un enfant orphelin</a:t>
            </a:r>
            <a:endParaRPr sz="2000"/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5163" y="267675"/>
            <a:ext cx="180022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66375" y="652750"/>
            <a:ext cx="8584500" cy="792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-35179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40"/>
              <a:buAutoNum type="arabicPeriod"/>
            </a:pPr>
            <a:r>
              <a:rPr altLang="fr-CA" lang="fr-CA" sz="1940"/>
              <a:t>Qui est Éric Emmanuel Schmitt </a:t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altLang="fr-CA" lang="fr-CA" sz="1940"/>
              <a:t>       en dix infos (personnalité et oeuvre) et photos ?</a:t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altLang="fr-CA" lang="fr-CA" sz="1940"/>
              <a:t>- née le 28 mars 1960</a:t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altLang="fr-CA" lang="fr-CA" sz="1940"/>
              <a:t>-romancier</a:t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altLang="fr-CA" lang="fr-CA" sz="1940"/>
              <a:t>-vit en belgique</a:t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altLang="fr-CA" lang="fr-CA" sz="1940">
                <a:solidFill>
                  <a:srgbClr val="666666"/>
                </a:solidFill>
              </a:rPr>
              <a:t>-</a:t>
            </a:r>
            <a:r>
              <a:rPr altLang="fr-CA" lang="fr-CA" sz="1200">
                <a:solidFill>
                  <a:srgbClr val="666666"/>
                </a:solidFill>
              </a:rPr>
              <a:t> </a:t>
            </a:r>
            <a:r>
              <a:rPr altLang="fr-CA" lang="fr-CA" sz="1900">
                <a:solidFill>
                  <a:srgbClr val="666666"/>
                </a:solidFill>
              </a:rPr>
              <a:t>administrateurs de la Société Anonyme Antigone</a:t>
            </a:r>
            <a:endParaRPr sz="1900">
              <a:solidFill>
                <a:srgbClr val="666666"/>
              </a:solidFill>
            </a:endParaRPr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altLang="fr-CA" lang="fr-CA" sz="1900"/>
              <a:t>-née à st-foy</a:t>
            </a:r>
            <a:endParaRPr sz="190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altLang="fr-CA" lang="fr-CA" sz="1940"/>
              <a:t>-parents=prof d’éduc</a:t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altLang="fr-CA" lang="fr-CA" sz="1940"/>
              <a:t>-premier succès le visiteur</a:t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altLang="fr-CA" lang="fr-CA" sz="1940"/>
              <a:t>-</a:t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altLang="fr-CA" lang="fr-CA" sz="1940"/>
              <a:t>-</a:t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altLang="fr-CA" lang="fr-CA" sz="1940"/>
              <a:t>-</a:t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940"/>
          </a:p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940"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25" y="3248833"/>
            <a:ext cx="832694" cy="724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4572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altLang="fr-CA" lang="fr-CA" sz="2400"/>
              <a:t>L’époque : Deuxième Guerre mondiale (1939-1945</a:t>
            </a:r>
            <a:r>
              <a:rPr altLang="fr-CA" lang="fr-CA"/>
              <a:t> )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065600"/>
            <a:ext cx="8350200" cy="35853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 lnSpcReduction="20000"/>
          </a:bodyPr>
          <a:lstStyle/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altLang="fr-CA" lang="fr-CA" sz="1869"/>
              <a:t>1 Brosse un portrait rapide de l’époque à l’aide de 10 informations importantes que tu apprends sur la Deuxième Guerre Mondiale en faisant une recherche.</a:t>
            </a:r>
            <a:endParaRPr sz="1869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altLang="fr-CA" lang="fr-CA" sz="1300"/>
              <a:t>-Envahir la pologne								</a:t>
            </a:r>
            <a:r>
              <a:rPr altLang="fr-CA" lang="fr-CA" sz="1300"/>
              <a:t>						</a:t>
            </a:r>
            <a:endParaRPr sz="13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altLang="fr-CA" lang="fr-CA" sz="1300"/>
              <a:t>-Hitler									</a:t>
            </a:r>
            <a:endParaRPr sz="13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altLang="fr-CA" lang="fr-CA" sz="1300"/>
              <a:t>- axe contre les alliés									</a:t>
            </a:r>
            <a:endParaRPr sz="13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altLang="fr-CA" lang="fr-CA" sz="1300"/>
              <a:t>-Camps de concentrations									</a:t>
            </a:r>
            <a:endParaRPr sz="13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altLang="fr-CA" lang="fr-CA" sz="1300"/>
              <a:t>-Attaque aérienne	</a:t>
            </a:r>
            <a:endParaRPr sz="13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altLang="fr-CA" lang="fr-CA" sz="1300"/>
              <a:t>-europe =envahi par les nazis							</a:t>
            </a:r>
            <a:endParaRPr sz="1300"/>
          </a:p>
          <a:p>
            <a:pPr algn="l" indent="0" lvl="0" marL="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 fontScale="90000"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altLang="fr-CA" lang="fr-CA"/>
              <a:t>Insère 5 photos représentatives des indices d’époque proposés à la page précédentes </a:t>
            </a:r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250" y="1509325"/>
            <a:ext cx="3498800" cy="196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051" y="1509325"/>
            <a:ext cx="2547400" cy="19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450" y="1840613"/>
            <a:ext cx="2630725" cy="14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6450" y="3597725"/>
            <a:ext cx="3398400" cy="137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8325" y="3643225"/>
            <a:ext cx="1955975" cy="12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spcFirstLastPara="1" tIns="91425" wrap="square">
            <a:normAutofit/>
          </a:bodyPr>
          <a:lstStyle/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altLang="fr-CA" lang="fr-CA"/>
              <a:t>Pendant ma lecture </a:t>
            </a:r>
            <a:endParaRPr/>
          </a:p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2C4C9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spcFirstLastPara="1" tIns="91425" wrap="square">
            <a:normAutofit/>
          </a:bodyPr>
          <a:lstStyle/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altLang="fr-CA" lang="fr-CA"/>
              <a:t>Partie 1: p. 9 à 77 </a:t>
            </a:r>
            <a:endParaRPr/>
          </a:p>
        </p:txBody>
      </p:sp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ctrTitle"/>
          </p:nvPr>
        </p:nvSpPr>
        <p:spPr>
          <a:xfrm>
            <a:off x="0" y="132950"/>
            <a:ext cx="8520600" cy="20796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numCol="1" rIns="91425" spcFirstLastPara="1" tIns="91425" wrap="square">
            <a:sp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altLang="fr-CA" b="1" lang="fr-CA" sz="2144"/>
              <a:t>J’apprends à connaître le personnage principal de Joseph.</a:t>
            </a:r>
            <a:endParaRPr b="1" sz="2144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altLang="fr-CA" lang="fr-CA" sz="2033"/>
              <a:t>Qui est-il? Quelles sont ses caractéristiques physiques mais surtout psychologiques ,  ses traits de caractère , ses valeurs, ses peurs, ses intérêts, les liens qu’il entretient avec son entourage + no. de page ?</a:t>
            </a:r>
            <a:endParaRPr sz="2033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33"/>
          </a:p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33"/>
          </a:p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rm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07" name="Google Shape;107;p21"/>
          <p:cNvSpPr/>
          <p:nvPr/>
        </p:nvSpPr>
        <p:spPr>
          <a:xfrm>
            <a:off x="311700" y="1754150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>l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1"/>
          <p:cNvSpPr/>
          <p:nvPr/>
        </p:nvSpPr>
        <p:spPr>
          <a:xfrm>
            <a:off x="311700" y="2294138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1"/>
          <p:cNvSpPr/>
          <p:nvPr/>
        </p:nvSpPr>
        <p:spPr>
          <a:xfrm>
            <a:off x="311700" y="2933700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1"/>
          <p:cNvSpPr/>
          <p:nvPr/>
        </p:nvSpPr>
        <p:spPr>
          <a:xfrm>
            <a:off x="311700" y="3573250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1"/>
          <p:cNvSpPr/>
          <p:nvPr/>
        </p:nvSpPr>
        <p:spPr>
          <a:xfrm>
            <a:off x="311700" y="4212800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3192963" y="1754150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1"/>
          <p:cNvSpPr/>
          <p:nvPr/>
        </p:nvSpPr>
        <p:spPr>
          <a:xfrm>
            <a:off x="6074250" y="1754138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3192975" y="2294125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1"/>
          <p:cNvSpPr/>
          <p:nvPr/>
        </p:nvSpPr>
        <p:spPr>
          <a:xfrm>
            <a:off x="6074250" y="2294138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3253363" y="3583625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3192963" y="2900775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3192963" y="4212825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6074250" y="3573250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6074250" y="2933700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6074250" y="4172100"/>
            <a:ext cx="2758075" cy="458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numCol="1" rIns="91425" spcFirstLastPara="1" tIns="91425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